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80" r:id="rId4"/>
    <p:sldId id="281" r:id="rId5"/>
    <p:sldId id="282" r:id="rId6"/>
    <p:sldId id="283" r:id="rId7"/>
    <p:sldId id="284" r:id="rId8"/>
    <p:sldId id="285" r:id="rId9"/>
    <p:sldId id="286" r:id="rId10"/>
    <p:sldId id="287"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3D38C83A-8C35-4E51-B886-8A80E8C84863}" type="datetimeFigureOut">
              <a:rPr lang="nl-NL" smtClean="0"/>
              <a:t>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1856740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D38C83A-8C35-4E51-B886-8A80E8C84863}" type="datetimeFigureOut">
              <a:rPr lang="nl-NL" smtClean="0"/>
              <a:t>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1953186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D38C83A-8C35-4E51-B886-8A80E8C84863}" type="datetimeFigureOut">
              <a:rPr lang="nl-NL" smtClean="0"/>
              <a:t>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1271352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3D38C83A-8C35-4E51-B886-8A80E8C84863}" type="datetimeFigureOut">
              <a:rPr lang="nl-NL" smtClean="0"/>
              <a:t>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3707842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3D38C83A-8C35-4E51-B886-8A80E8C84863}" type="datetimeFigureOut">
              <a:rPr lang="nl-NL" smtClean="0"/>
              <a:t>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280374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3D38C83A-8C35-4E51-B886-8A80E8C84863}" type="datetimeFigureOut">
              <a:rPr lang="nl-NL" smtClean="0"/>
              <a:t>9-10-2018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3605496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3D38C83A-8C35-4E51-B886-8A80E8C84863}" type="datetimeFigureOut">
              <a:rPr lang="nl-NL" smtClean="0"/>
              <a:t>9-10-2018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181833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3D38C83A-8C35-4E51-B886-8A80E8C84863}" type="datetimeFigureOut">
              <a:rPr lang="nl-NL" smtClean="0"/>
              <a:t>9-10-2018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156355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D38C83A-8C35-4E51-B886-8A80E8C84863}" type="datetimeFigureOut">
              <a:rPr lang="nl-NL" smtClean="0"/>
              <a:t>9-10-2018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182597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3D38C83A-8C35-4E51-B886-8A80E8C84863}" type="datetimeFigureOut">
              <a:rPr lang="nl-NL" smtClean="0"/>
              <a:t>9-10-2018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226329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3D38C83A-8C35-4E51-B886-8A80E8C84863}" type="datetimeFigureOut">
              <a:rPr lang="nl-NL" smtClean="0"/>
              <a:t>9-10-2018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C3CA60F-2B9E-46FA-AE03-173B5E50180E}" type="slidenum">
              <a:rPr lang="nl-NL" smtClean="0"/>
              <a:t>‹nr.›</a:t>
            </a:fld>
            <a:endParaRPr lang="nl-NL"/>
          </a:p>
        </p:txBody>
      </p:sp>
    </p:spTree>
    <p:extLst>
      <p:ext uri="{BB962C8B-B14F-4D97-AF65-F5344CB8AC3E}">
        <p14:creationId xmlns:p14="http://schemas.microsoft.com/office/powerpoint/2010/main" val="2611557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8C83A-8C35-4E51-B886-8A80E8C84863}" type="datetimeFigureOut">
              <a:rPr lang="nl-NL" smtClean="0"/>
              <a:t>9-10-2018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CA60F-2B9E-46FA-AE03-173B5E50180E}" type="slidenum">
              <a:rPr lang="nl-NL" smtClean="0"/>
              <a:t>‹nr.›</a:t>
            </a:fld>
            <a:endParaRPr lang="nl-NL"/>
          </a:p>
        </p:txBody>
      </p:sp>
    </p:spTree>
    <p:extLst>
      <p:ext uri="{BB962C8B-B14F-4D97-AF65-F5344CB8AC3E}">
        <p14:creationId xmlns:p14="http://schemas.microsoft.com/office/powerpoint/2010/main" val="3612167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Slaap-waakstoornissen…</a:t>
            </a: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3644" y="1840089"/>
            <a:ext cx="8353778" cy="4481689"/>
          </a:xfrm>
        </p:spPr>
      </p:pic>
    </p:spTree>
    <p:extLst>
      <p:ext uri="{BB962C8B-B14F-4D97-AF65-F5344CB8AC3E}">
        <p14:creationId xmlns:p14="http://schemas.microsoft.com/office/powerpoint/2010/main" val="296864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Slaapapneu 2</a:t>
            </a:r>
            <a:endParaRPr lang="nl-NL" dirty="0"/>
          </a:p>
        </p:txBody>
      </p:sp>
      <p:sp>
        <p:nvSpPr>
          <p:cNvPr id="3" name="Tijdelijke aanduiding voor inhoud 2"/>
          <p:cNvSpPr>
            <a:spLocks noGrp="1"/>
          </p:cNvSpPr>
          <p:nvPr>
            <p:ph idx="1"/>
          </p:nvPr>
        </p:nvSpPr>
        <p:spPr/>
        <p:txBody>
          <a:bodyPr/>
          <a:lstStyle/>
          <a:p>
            <a:r>
              <a:rPr lang="nl-NL" dirty="0"/>
              <a:t>Er zijn verschillende vormen van slaapapneu. OSAS (obstructief slaapapneu syndroom) komt het meest voor en gaat gepaard met luid snurken. De verstoorde ademhaling wordt dan veroorzaakt door afsluiting van de keelholte tijdens de slaap. Bij CSAS (centraal slaapapneu syndroom) geven de hersenen te weinig prikkels om te ademen tijdens de slaap. Deze diagnose is moeilijker te stellen.</a:t>
            </a:r>
          </a:p>
          <a:p>
            <a:r>
              <a:rPr lang="nl-NL" dirty="0"/>
              <a:t>De meeste patiënten met slaapapneu zijn gebaat met CPAP-apparatuur. Dit is een toestel dat de luchtdruk in de neus- en keelholte verhoogt. Dit voorkomt afsluiting van de keelholte. Er treedt dan geen ademstilstand meer op.</a:t>
            </a:r>
          </a:p>
          <a:p>
            <a:endParaRPr lang="nl-NL" dirty="0"/>
          </a:p>
        </p:txBody>
      </p:sp>
    </p:spTree>
    <p:extLst>
      <p:ext uri="{BB962C8B-B14F-4D97-AF65-F5344CB8AC3E}">
        <p14:creationId xmlns:p14="http://schemas.microsoft.com/office/powerpoint/2010/main" val="62426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Slaap-waakstoornissen…</a:t>
            </a:r>
          </a:p>
        </p:txBody>
      </p:sp>
      <p:sp>
        <p:nvSpPr>
          <p:cNvPr id="3" name="Tijdelijke aanduiding voor inhoud 2"/>
          <p:cNvSpPr>
            <a:spLocks noGrp="1"/>
          </p:cNvSpPr>
          <p:nvPr>
            <p:ph idx="1"/>
          </p:nvPr>
        </p:nvSpPr>
        <p:spPr/>
        <p:txBody>
          <a:bodyPr/>
          <a:lstStyle/>
          <a:p>
            <a:r>
              <a:rPr lang="nl-NL" b="0" i="0" dirty="0">
                <a:solidFill>
                  <a:srgbClr val="494949"/>
                </a:solidFill>
                <a:effectLst/>
                <a:latin typeface="Verdana" panose="020B0604030504040204" pitchFamily="34" charset="0"/>
              </a:rPr>
              <a:t>Een waakstoornis is een vorm van een slaapstoornis. Mensen die gedurende langere tijd slecht, ’s nachts onrustig of te weinig slapen en daardoor overdag niet fit zijn kunnen last hebben van een slaap-waakstoornis. Soms leiden mensen aan een niet tegen te houden slaperigheid overdag. Ook dan kan er spraken zijn van een slaap-waakstoornis. </a:t>
            </a:r>
            <a:endParaRPr lang="nl-NL" dirty="0"/>
          </a:p>
        </p:txBody>
      </p:sp>
    </p:spTree>
    <p:extLst>
      <p:ext uri="{BB962C8B-B14F-4D97-AF65-F5344CB8AC3E}">
        <p14:creationId xmlns:p14="http://schemas.microsoft.com/office/powerpoint/2010/main" val="408290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b="0" i="0" dirty="0">
                <a:solidFill>
                  <a:srgbClr val="494949"/>
                </a:solidFill>
                <a:effectLst/>
                <a:latin typeface="Verdana" panose="020B0604030504040204" pitchFamily="34" charset="0"/>
              </a:rPr>
              <a:t>Als slaap-waakklachten in een periode van drie maanden minimaal drie keer per week optreden en overdag gepaard gaan met klachten als </a:t>
            </a:r>
          </a:p>
          <a:p>
            <a:endParaRPr lang="nl-NL" dirty="0">
              <a:solidFill>
                <a:srgbClr val="494949"/>
              </a:solidFill>
              <a:latin typeface="Verdana" panose="020B0604030504040204" pitchFamily="34" charset="0"/>
            </a:endParaRPr>
          </a:p>
          <a:p>
            <a:r>
              <a:rPr lang="nl-NL" dirty="0"/>
              <a:t>vermoeidheid, slaperigheid, concentratieproblemen en prikkelbaarheid, is sprake van een chronisch slaapprobleem.</a:t>
            </a:r>
          </a:p>
        </p:txBody>
      </p:sp>
    </p:spTree>
    <p:extLst>
      <p:ext uri="{BB962C8B-B14F-4D97-AF65-F5344CB8AC3E}">
        <p14:creationId xmlns:p14="http://schemas.microsoft.com/office/powerpoint/2010/main" val="3247398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Slaap-waakstoornissen kunnen op basis van de klachten van een patiënt als volgt worden ingedeeld:</a:t>
            </a:r>
            <a:br>
              <a:rPr lang="nl-NL" dirty="0"/>
            </a:br>
            <a:endParaRPr lang="nl-NL" dirty="0"/>
          </a:p>
        </p:txBody>
      </p:sp>
      <p:sp>
        <p:nvSpPr>
          <p:cNvPr id="3" name="Tijdelijke aanduiding voor inhoud 2"/>
          <p:cNvSpPr>
            <a:spLocks noGrp="1"/>
          </p:cNvSpPr>
          <p:nvPr>
            <p:ph idx="1"/>
          </p:nvPr>
        </p:nvSpPr>
        <p:spPr/>
        <p:txBody>
          <a:bodyPr/>
          <a:lstStyle/>
          <a:p>
            <a:endParaRPr lang="nl-NL" dirty="0"/>
          </a:p>
          <a:p>
            <a:endParaRPr lang="nl-NL" dirty="0"/>
          </a:p>
          <a:p>
            <a:r>
              <a:rPr lang="nl-NL" dirty="0"/>
              <a:t>Slecht slapen ’s nachts</a:t>
            </a:r>
          </a:p>
          <a:p>
            <a:r>
              <a:rPr lang="nl-NL" dirty="0"/>
              <a:t>Vergrote slaperigheid overdag</a:t>
            </a:r>
          </a:p>
          <a:p>
            <a:r>
              <a:rPr lang="nl-NL" dirty="0"/>
              <a:t>Verstoringen van het slaap-waakritme</a:t>
            </a:r>
          </a:p>
          <a:p>
            <a:r>
              <a:rPr lang="nl-NL" dirty="0"/>
              <a:t>Ongewenste gedragingen ’s nachts</a:t>
            </a:r>
          </a:p>
          <a:p>
            <a:endParaRPr lang="nl-NL" dirty="0"/>
          </a:p>
        </p:txBody>
      </p:sp>
    </p:spTree>
    <p:extLst>
      <p:ext uri="{BB962C8B-B14F-4D97-AF65-F5344CB8AC3E}">
        <p14:creationId xmlns:p14="http://schemas.microsoft.com/office/powerpoint/2010/main" val="1511801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500062"/>
            <a:ext cx="10515600" cy="1325563"/>
          </a:xfrm>
        </p:spPr>
        <p:txBody>
          <a:bodyPr/>
          <a:lstStyle/>
          <a:p>
            <a:r>
              <a:rPr lang="nl-NL" b="1" dirty="0"/>
              <a:t>Insomnia…</a:t>
            </a:r>
            <a:br>
              <a:rPr lang="nl-NL" b="1" dirty="0"/>
            </a:b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We spreken van </a:t>
            </a:r>
            <a:r>
              <a:rPr lang="nl-NL" dirty="0" err="1"/>
              <a:t>insomnie</a:t>
            </a:r>
            <a:r>
              <a:rPr lang="nl-NL" dirty="0"/>
              <a:t>, langdurige slapeloosheid, als het niet kunnen in- of doorslapen en/of te vroeg wakker worden een maand of langer speelt, minimaal drie keer per week voorkomt en klachten geeft overdag.</a:t>
            </a:r>
          </a:p>
          <a:p>
            <a:r>
              <a:rPr lang="nl-NL" dirty="0"/>
              <a:t>Patiënten die lijden aan langdurige slapeloosheid – zonder dat daarvoor een specifieke lichamelijke of psychische oorzaak is aan te wijzen – kunnen in een vicieuze cirkel terecht komen. </a:t>
            </a:r>
          </a:p>
          <a:p>
            <a:r>
              <a:rPr lang="nl-NL" dirty="0"/>
              <a:t>Cognitieve gedragstherapie kan dan aangewezen zijn om precies de factoren die bijdragen aan de </a:t>
            </a:r>
            <a:r>
              <a:rPr lang="nl-NL" dirty="0" err="1"/>
              <a:t>insomnie</a:t>
            </a:r>
            <a:r>
              <a:rPr lang="nl-NL" dirty="0"/>
              <a:t> in kaart te brengen en aan te pakken.</a:t>
            </a:r>
          </a:p>
          <a:p>
            <a:r>
              <a:rPr lang="nl-NL" dirty="0"/>
              <a:t>De kern de slaaptherapie is de slapeloosheid te doorbreken en ander gedrag en een andere denkwijze aan te leren.</a:t>
            </a:r>
          </a:p>
          <a:p>
            <a:pPr marL="0" indent="0">
              <a:buNone/>
            </a:pPr>
            <a:endParaRPr lang="nl-NL" dirty="0"/>
          </a:p>
          <a:p>
            <a:endParaRPr lang="nl-NL" dirty="0"/>
          </a:p>
        </p:txBody>
      </p:sp>
    </p:spTree>
    <p:extLst>
      <p:ext uri="{BB962C8B-B14F-4D97-AF65-F5344CB8AC3E}">
        <p14:creationId xmlns:p14="http://schemas.microsoft.com/office/powerpoint/2010/main" val="705876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err="1"/>
              <a:t>Hypersomnia</a:t>
            </a:r>
            <a:r>
              <a:rPr lang="nl-NL" b="1" dirty="0"/>
              <a:t>…</a:t>
            </a:r>
            <a:br>
              <a:rPr lang="nl-NL" b="1" dirty="0"/>
            </a:br>
            <a:r>
              <a:rPr lang="nl-NL" dirty="0"/>
              <a:t/>
            </a:r>
            <a:br>
              <a:rPr lang="nl-NL" dirty="0"/>
            </a:b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dagelijks terugkerende perioden van overmatige slaperigheid. Iemand heeft de behoefte om overdag meerdere dutjes te doen. Deze klachten duren langer dan een maand en bemoeilijken het normaal functioneren in het dagelijks leven. </a:t>
            </a:r>
          </a:p>
          <a:p>
            <a:r>
              <a:rPr lang="nl-NL" dirty="0"/>
              <a:t>Langdurige </a:t>
            </a:r>
            <a:r>
              <a:rPr lang="nl-NL" dirty="0" err="1"/>
              <a:t>hypersomie</a:t>
            </a:r>
            <a:r>
              <a:rPr lang="nl-NL" dirty="0"/>
              <a:t> kan leiden tot geheugenproblemen, problemen met werk, studie, sociale contacten en het hebben van weinig energie. Ongeveer 5 tot 15% van de bevolking lijdt aan </a:t>
            </a:r>
            <a:r>
              <a:rPr lang="nl-NL" dirty="0" err="1"/>
              <a:t>hypersomnie</a:t>
            </a:r>
            <a:r>
              <a:rPr lang="nl-NL" dirty="0"/>
              <a:t>.</a:t>
            </a:r>
          </a:p>
          <a:p>
            <a:r>
              <a:rPr lang="nl-NL" dirty="0"/>
              <a:t/>
            </a:r>
            <a:br>
              <a:rPr lang="nl-NL" dirty="0"/>
            </a:br>
            <a:r>
              <a:rPr lang="nl-NL" dirty="0"/>
              <a:t>De ernst van </a:t>
            </a:r>
            <a:r>
              <a:rPr lang="nl-NL" dirty="0" err="1"/>
              <a:t>hypersomnie</a:t>
            </a:r>
            <a:r>
              <a:rPr lang="nl-NL" dirty="0"/>
              <a:t> kan verschillen van bijvoorbeeld vermoeidheid na een maaltijd tot ongewenst inslaap vallen in gezelschap. Bij </a:t>
            </a:r>
            <a:r>
              <a:rPr lang="nl-NL" dirty="0" err="1"/>
              <a:t>hypersomnie</a:t>
            </a:r>
            <a:r>
              <a:rPr lang="nl-NL" dirty="0"/>
              <a:t> kan automatisch gedrag voorkomen, waarbij iemand zich niet meer kan herinneren wat hij of zij heeft gedaan.</a:t>
            </a:r>
          </a:p>
        </p:txBody>
      </p:sp>
    </p:spTree>
    <p:extLst>
      <p:ext uri="{BB962C8B-B14F-4D97-AF65-F5344CB8AC3E}">
        <p14:creationId xmlns:p14="http://schemas.microsoft.com/office/powerpoint/2010/main" val="100738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Narcolepsie</a:t>
            </a:r>
            <a:br>
              <a:rPr lang="nl-NL" b="1" dirty="0"/>
            </a:br>
            <a:r>
              <a:rPr lang="nl-NL" dirty="0"/>
              <a:t/>
            </a:r>
            <a:br>
              <a:rPr lang="nl-NL" dirty="0"/>
            </a:br>
            <a:endParaRPr lang="nl-NL" dirty="0"/>
          </a:p>
        </p:txBody>
      </p:sp>
      <p:sp>
        <p:nvSpPr>
          <p:cNvPr id="3" name="Tijdelijke aanduiding voor inhoud 2"/>
          <p:cNvSpPr>
            <a:spLocks noGrp="1"/>
          </p:cNvSpPr>
          <p:nvPr>
            <p:ph idx="1"/>
          </p:nvPr>
        </p:nvSpPr>
        <p:spPr/>
        <p:txBody>
          <a:bodyPr>
            <a:normAutofit lnSpcReduction="10000"/>
          </a:bodyPr>
          <a:lstStyle/>
          <a:p>
            <a:r>
              <a:rPr lang="nl-NL" dirty="0"/>
              <a:t>de patiënt dagelijks kampt met een onbedwingbare en overmatige slaperigheid overdag. De patiënt valt meerdere malen op een dag zo maar in slaap, zonder dit te kunnen tegenhouden. Het ongewild in slaap vallen overdag, is bij deze patiënten geen directe consequentie van een verstoorde nachtslaap. Bij narcolepsie zijn er vaak ook andere symptomen zoals plotselinge spierverslapping of zeer levendige dromen.</a:t>
            </a:r>
          </a:p>
          <a:p>
            <a:r>
              <a:rPr lang="nl-NL" dirty="0"/>
              <a:t>Patiënten met narcolepsie kunnen gebaat zijn met bepaalde medicijnen. Deze genezen de aandoening niet maar onderdrukken de symptomen waardoor de patiënt beter kan functioneren in het dagelijks leven. Geplande slaappauzes en een regelmatige leefwijze dragen daaraan ook bij.</a:t>
            </a:r>
          </a:p>
          <a:p>
            <a:endParaRPr lang="nl-NL" dirty="0"/>
          </a:p>
        </p:txBody>
      </p:sp>
    </p:spTree>
    <p:extLst>
      <p:ext uri="{BB962C8B-B14F-4D97-AF65-F5344CB8AC3E}">
        <p14:creationId xmlns:p14="http://schemas.microsoft.com/office/powerpoint/2010/main" val="2034626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err="1"/>
              <a:t>Parasomnie</a:t>
            </a:r>
            <a:r>
              <a:rPr lang="nl-NL" b="1" dirty="0"/>
              <a:t/>
            </a:r>
            <a:br>
              <a:rPr lang="nl-NL" b="1" dirty="0"/>
            </a:br>
            <a:endParaRPr lang="nl-NL" dirty="0"/>
          </a:p>
        </p:txBody>
      </p:sp>
      <p:sp>
        <p:nvSpPr>
          <p:cNvPr id="3" name="Tijdelijke aanduiding voor inhoud 2"/>
          <p:cNvSpPr>
            <a:spLocks noGrp="1"/>
          </p:cNvSpPr>
          <p:nvPr>
            <p:ph idx="1"/>
          </p:nvPr>
        </p:nvSpPr>
        <p:spPr/>
        <p:txBody>
          <a:bodyPr/>
          <a:lstStyle/>
          <a:p>
            <a:r>
              <a:rPr lang="nl-NL" dirty="0"/>
              <a:t>Bewegingen of ‘ongewoon gedrag’ tijdens de slaap komen in vele varianten voor, variërend van praten in de slaap tot veelvuldig slaapwandelen. Slaapstoornissen die gepaard gaan met ongewone bewegingen of ongewoon gedrag worden ook wel aangeduid met de verzamelterm </a:t>
            </a:r>
            <a:r>
              <a:rPr lang="nl-NL" dirty="0" err="1"/>
              <a:t>parasomnie</a:t>
            </a:r>
            <a:r>
              <a:rPr lang="nl-NL" dirty="0"/>
              <a:t>. Hieronder rekenen we ook aandoeningen zoals het rusteloze benen syndroom. Een deel van de patiënten is zich in het geheel niet bewust van zijn </a:t>
            </a:r>
            <a:r>
              <a:rPr lang="nl-NL" dirty="0" err="1"/>
              <a:t>parasomnie</a:t>
            </a:r>
            <a:r>
              <a:rPr lang="nl-NL" dirty="0"/>
              <a:t>, waardoor gevaarlijke situaties kunnen ontstaan. </a:t>
            </a:r>
            <a:r>
              <a:rPr lang="nl-NL" dirty="0" err="1"/>
              <a:t>Parasomnie</a:t>
            </a:r>
            <a:r>
              <a:rPr lang="nl-NL" dirty="0"/>
              <a:t> kan leiden tot een slechte kwaliteit van de slaap.</a:t>
            </a:r>
          </a:p>
          <a:p>
            <a:endParaRPr lang="nl-NL" dirty="0"/>
          </a:p>
        </p:txBody>
      </p:sp>
    </p:spTree>
    <p:extLst>
      <p:ext uri="{BB962C8B-B14F-4D97-AF65-F5344CB8AC3E}">
        <p14:creationId xmlns:p14="http://schemas.microsoft.com/office/powerpoint/2010/main" val="3834617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Slaapapneu</a:t>
            </a:r>
            <a:br>
              <a:rPr lang="nl-NL" b="1" dirty="0"/>
            </a:b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Mensen met slaapapneu, een verstoorde ademhaling tijdens de slaap, hebben aanvankelijk niet-specifieke klachten zoals slaperigheid overdag, concentratieverlies en soms hartkloppingen. De klachten nemen langzamerhand toe.</a:t>
            </a:r>
          </a:p>
          <a:p>
            <a:r>
              <a:rPr lang="nl-NL" dirty="0"/>
              <a:t>Bij patiënten met een apneu valt de ademhaling tijdens de slaap stil. De ademstilstand duurt enkele seconden tot zelfs enkele minuten en treedt veelvuldig op. De hersenen geven telkens een signaal om weer te ademen. Ten gevolge van dat signaal wordt de apneupatiënt steeds een beetje wakker. De slaap werkt dan niet meer herstellend terwijl het lijkt alsof de patiënt met slaapapneu gewoon doorslaapt.</a:t>
            </a:r>
          </a:p>
          <a:p>
            <a:r>
              <a:rPr lang="nl-NL" dirty="0"/>
              <a:t/>
            </a:r>
            <a:br>
              <a:rPr lang="nl-NL" dirty="0"/>
            </a:br>
            <a:endParaRPr lang="nl-NL" dirty="0"/>
          </a:p>
        </p:txBody>
      </p:sp>
    </p:spTree>
    <p:extLst>
      <p:ext uri="{BB962C8B-B14F-4D97-AF65-F5344CB8AC3E}">
        <p14:creationId xmlns:p14="http://schemas.microsoft.com/office/powerpoint/2010/main" val="245444698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715</Words>
  <Application>Microsoft Office PowerPoint</Application>
  <PresentationFormat>Breedbeeld</PresentationFormat>
  <Paragraphs>34</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Verdana</vt:lpstr>
      <vt:lpstr>Kantoorthema</vt:lpstr>
      <vt:lpstr>Slaap-waakstoornissen…</vt:lpstr>
      <vt:lpstr>Slaap-waakstoornissen…</vt:lpstr>
      <vt:lpstr>PowerPoint-presentatie</vt:lpstr>
      <vt:lpstr>Slaap-waakstoornissen kunnen op basis van de klachten van een patiënt als volgt worden ingedeeld: </vt:lpstr>
      <vt:lpstr>Insomnia… </vt:lpstr>
      <vt:lpstr>Hypersomnia…  </vt:lpstr>
      <vt:lpstr>Narcolepsie  </vt:lpstr>
      <vt:lpstr>Parasomnie </vt:lpstr>
      <vt:lpstr>Slaapapneu </vt:lpstr>
      <vt:lpstr>Slaapapneu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Koen Steinhauer</dc:creator>
  <cp:lastModifiedBy>Kirsten Albrecht</cp:lastModifiedBy>
  <cp:revision>4</cp:revision>
  <dcterms:created xsi:type="dcterms:W3CDTF">2017-06-30T08:51:21Z</dcterms:created>
  <dcterms:modified xsi:type="dcterms:W3CDTF">2018-10-09T12:34:21Z</dcterms:modified>
</cp:coreProperties>
</file>